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9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866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0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8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8621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400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446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7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0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6E86A4C-8E40-4F87-A4F0-01A0687C5742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1527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5E72C73-2D91-4E12-BA25-F0AA0C03599B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9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812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106" y="180305"/>
            <a:ext cx="10689465" cy="1492132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Pdn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following are the goals scored during the 2015/2016 season for the Pittsburgh PENGUINS. Succinctly list 3 things you notice, find unusual, or think is unique about the data.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595118"/>
              </p:ext>
            </p:extLst>
          </p:nvPr>
        </p:nvGraphicFramePr>
        <p:xfrm>
          <a:off x="1251678" y="3145661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S.</a:t>
                      </a:r>
                      <a:r>
                        <a:rPr lang="en-US" baseline="0" dirty="0"/>
                        <a:t> Crosby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Kunitz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Hornqvist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E. </a:t>
                      </a:r>
                      <a:r>
                        <a:rPr lang="en-US" dirty="0" err="1"/>
                        <a:t>Malkin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Kessel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 Bonino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Sheary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838319"/>
              </p:ext>
            </p:extLst>
          </p:nvPr>
        </p:nvGraphicFramePr>
        <p:xfrm>
          <a:off x="6340839" y="3136642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M.</a:t>
                      </a:r>
                      <a:r>
                        <a:rPr lang="en-US" baseline="0" dirty="0"/>
                        <a:t> Cullen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K. </a:t>
                      </a:r>
                      <a:r>
                        <a:rPr lang="en-US" dirty="0" err="1"/>
                        <a:t>Letang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T.</a:t>
                      </a:r>
                      <a:r>
                        <a:rPr lang="en-US" baseline="0" dirty="0"/>
                        <a:t> Daley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Hagelin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O. Matta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Bennett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69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50" y="120203"/>
            <a:ext cx="9905998" cy="19050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6" y="1072703"/>
            <a:ext cx="11127347" cy="355027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compare the central measures of tendency of a given set of data. </a:t>
            </a:r>
            <a:r>
              <a:rPr lang="en-US" sz="3200" dirty="0"/>
              <a:t>	</a:t>
            </a:r>
          </a:p>
          <a:p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59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948" y="99050"/>
            <a:ext cx="10178322" cy="1492132"/>
          </a:xfrm>
        </p:spPr>
        <p:txBody>
          <a:bodyPr/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quartiles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948" y="1435995"/>
            <a:ext cx="10178322" cy="3593591"/>
          </a:xfrm>
        </p:spPr>
        <p:txBody>
          <a:bodyPr>
            <a:noAutofit/>
          </a:bodyPr>
          <a:lstStyle/>
          <a:p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can be separated into quartiles, each of which contains 25% of the total data.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first quartile is the median of the lower half of the data set.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second quartile is the median of the data set.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third quartile is the median of the upper half of the data set.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3801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38" y="199505"/>
            <a:ext cx="10178322" cy="1492132"/>
          </a:xfrm>
        </p:spPr>
        <p:txBody>
          <a:bodyPr/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38" y="945571"/>
            <a:ext cx="10178322" cy="3593591"/>
          </a:xfrm>
        </p:spPr>
        <p:txBody>
          <a:bodyPr>
            <a:norm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</a:p>
          <a:p>
            <a:pPr marL="0" indent="0"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{60, 65, 70, 75, 76, 78, 80, 83, 85, 87, 90}</a:t>
            </a:r>
          </a:p>
        </p:txBody>
      </p:sp>
      <p:sp>
        <p:nvSpPr>
          <p:cNvPr id="4" name="Rectangle 3"/>
          <p:cNvSpPr/>
          <p:nvPr/>
        </p:nvSpPr>
        <p:spPr>
          <a:xfrm>
            <a:off x="931638" y="4077497"/>
            <a:ext cx="109298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The </a:t>
            </a:r>
            <a:r>
              <a:rPr 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interquartile range</a:t>
            </a: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contains 50% of the data and is calculated by subtracting the 1</a:t>
            </a:r>
            <a:r>
              <a:rPr lang="en-US" sz="2800" b="1" i="1" baseline="300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st</a:t>
            </a: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quartile from the 3</a:t>
            </a:r>
            <a:r>
              <a:rPr lang="en-US" sz="2800" b="1" i="1" baseline="300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rd</a:t>
            </a: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quartile.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57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15" y="150565"/>
            <a:ext cx="10882648" cy="149213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measures of central tendency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575160"/>
              </p:ext>
            </p:extLst>
          </p:nvPr>
        </p:nvGraphicFramePr>
        <p:xfrm>
          <a:off x="1251312" y="2442331"/>
          <a:ext cx="10179054" cy="1645920"/>
        </p:xfrm>
        <a:graphic>
          <a:graphicData uri="http://schemas.openxmlformats.org/drawingml/2006/table">
            <a:tbl>
              <a:tblPr/>
              <a:tblGrid>
                <a:gridCol w="1131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5760">
                <a:tc gridSpan="9">
                  <a:txBody>
                    <a:bodyPr/>
                    <a:lstStyle/>
                    <a:p>
                      <a:pPr fontAlgn="ctr"/>
                      <a:r>
                        <a:rPr lang="en-US" sz="1800" b="1" u="none" strike="noStrike" dirty="0">
                          <a:effectLst/>
                        </a:rPr>
                        <a:t>Number of First Cousins</a:t>
                      </a:r>
                      <a:endParaRPr lang="en-US" sz="1800" u="none" strike="noStrike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u="none" strike="noStrike">
                          <a:effectLst/>
                        </a:rPr>
                        <a:t>Second Grade</a:t>
                      </a:r>
                      <a:endParaRPr lang="en-US" sz="1800" u="none" strike="noStrike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u="none" strike="noStrike">
                          <a:effectLst/>
                        </a:rPr>
                        <a:t>Fifth Grade</a:t>
                      </a:r>
                      <a:endParaRPr lang="en-US" sz="1800" u="none" strike="noStrike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90411" y="950199"/>
            <a:ext cx="10691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Eight second graders and eight fifth graders at Cherry Hills Elementary School were asked how many first cousins they have</a:t>
            </a:r>
            <a:r>
              <a:rPr lang="en-US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990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9049"/>
            <a:ext cx="10178322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data with measures of 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84234"/>
              </p:ext>
            </p:extLst>
          </p:nvPr>
        </p:nvGraphicFramePr>
        <p:xfrm>
          <a:off x="1251678" y="1591181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S.</a:t>
                      </a:r>
                      <a:r>
                        <a:rPr lang="en-US" baseline="0" dirty="0"/>
                        <a:t> Crosby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Kunitz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Hornqvist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E. </a:t>
                      </a:r>
                      <a:r>
                        <a:rPr lang="en-US" dirty="0" err="1"/>
                        <a:t>Malkin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Kessel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 Bonino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Sheary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917710"/>
              </p:ext>
            </p:extLst>
          </p:nvPr>
        </p:nvGraphicFramePr>
        <p:xfrm>
          <a:off x="6340839" y="1591181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M.</a:t>
                      </a:r>
                      <a:r>
                        <a:rPr lang="en-US" baseline="0" dirty="0"/>
                        <a:t> Cullen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K. </a:t>
                      </a:r>
                      <a:r>
                        <a:rPr lang="en-US" dirty="0" err="1"/>
                        <a:t>Letang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T.</a:t>
                      </a:r>
                      <a:r>
                        <a:rPr lang="en-US" baseline="0" dirty="0"/>
                        <a:t> Daley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Hagelin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O. Matta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Bennett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08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2" y="188593"/>
            <a:ext cx="10318418" cy="4394988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8210" y="2888266"/>
            <a:ext cx="8599042" cy="742279"/>
          </a:xfrm>
        </p:spPr>
        <p:txBody>
          <a:bodyPr>
            <a:noAutofit/>
          </a:bodyPr>
          <a:lstStyle/>
          <a:p>
            <a:pPr algn="r"/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9212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50" y="120203"/>
            <a:ext cx="9905998" cy="19050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6" y="1072703"/>
            <a:ext cx="11127347" cy="355027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calculate the central measures of tendency (mode, mean, median, and range) of a given set of data. </a:t>
            </a:r>
          </a:p>
          <a:p>
            <a:pPr marL="0" indent="0">
              <a:buNone/>
            </a:pPr>
            <a:r>
              <a:rPr lang="en-US" sz="3200" dirty="0"/>
              <a:t>	</a:t>
            </a:r>
          </a:p>
          <a:p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6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70" y="99050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70" y="1242812"/>
            <a:ext cx="10178322" cy="3593591"/>
          </a:xfrm>
        </p:spPr>
        <p:txBody>
          <a:bodyPr>
            <a:noAutofit/>
          </a:bodyPr>
          <a:lstStyle/>
          <a:p>
            <a:r>
              <a:rPr lang="en-US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tendency of samples of a given measurement to cluster around some central value. </a:t>
            </a:r>
          </a:p>
          <a:p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measure that identifies a single score as a representative for an entire distribution or data set. </a:t>
            </a:r>
          </a:p>
          <a:p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common measures of central tendency are 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median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 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71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312" y="111928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311" y="1064056"/>
            <a:ext cx="10571127" cy="3593591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is the average value of all data in a set.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up the numbers then divide by the number of values in the set to find the mean.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33341" y="2706590"/>
            <a:ext cx="10303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Example: Find the mean of the following:</a:t>
            </a:r>
          </a:p>
          <a:p>
            <a:pPr algn="ctr"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{66, 72, 83, 89}</a:t>
            </a:r>
            <a:endParaRPr lang="en-US" sz="4000" b="1" i="0" u="none" strike="noStrike" dirty="0">
              <a:solidFill>
                <a:srgbClr val="2222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2173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343" y="0"/>
            <a:ext cx="10178322" cy="1492132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343" y="843567"/>
            <a:ext cx="10178322" cy="4887532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median is the value that has exactly half the data above it and half below it. 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the numbers from smallest to largest. </a:t>
            </a:r>
          </a:p>
          <a:p>
            <a:pPr lv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is an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 number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data in the set, then the middle number is the median. </a:t>
            </a:r>
          </a:p>
          <a:p>
            <a:pPr lv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is an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data in the set, then the median is the mean of the two middle numbers. </a:t>
            </a:r>
          </a:p>
        </p:txBody>
      </p:sp>
    </p:spTree>
    <p:extLst>
      <p:ext uri="{BB962C8B-B14F-4D97-AF65-F5344CB8AC3E}">
        <p14:creationId xmlns:p14="http://schemas.microsoft.com/office/powerpoint/2010/main" val="117747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616" y="99050"/>
            <a:ext cx="10178322" cy="1492132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616" y="946598"/>
            <a:ext cx="10178322" cy="4307982"/>
          </a:xfrm>
        </p:spPr>
        <p:txBody>
          <a:bodyPr>
            <a:normAutofit/>
          </a:bodyPr>
          <a:lstStyle/>
          <a:p>
            <a:pPr fontAlgn="base"/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Find the median of the following:</a:t>
            </a:r>
          </a:p>
          <a:p>
            <a:pPr marL="0" indent="0" algn="ctr" fontAlgn="base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81, 83, 89}</a:t>
            </a:r>
          </a:p>
          <a:p>
            <a:pPr marL="0" indent="0" algn="ctr" fontAlgn="base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fontAlgn="base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fontAlgn="base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 Find the median of the following:</a:t>
            </a:r>
          </a:p>
          <a:p>
            <a:pPr marL="0" indent="0" algn="ctr" fontAlgn="base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76, 80, 83, 89}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2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859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859" y="946598"/>
            <a:ext cx="10178322" cy="3593591"/>
          </a:xfrm>
        </p:spPr>
        <p:txBody>
          <a:bodyPr/>
          <a:lstStyle/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mode is the number that appears most often in the set.</a:t>
            </a:r>
          </a:p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mode of the following:</a:t>
            </a:r>
          </a:p>
          <a:p>
            <a:pPr marL="0" indent="0" algn="ctr" fontAlgn="base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7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858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858" y="998114"/>
            <a:ext cx="10178322" cy="3593591"/>
          </a:xfrm>
        </p:spPr>
        <p:txBody>
          <a:bodyPr/>
          <a:lstStyle/>
          <a:p>
            <a:pPr fontAlgn="base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range is the difference between the smallest and largest numbers in the set.</a:t>
            </a:r>
          </a:p>
          <a:p>
            <a:pPr fontAlgn="base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range of the following:</a:t>
            </a:r>
          </a:p>
          <a:p>
            <a:pPr marL="0" indent="0" algn="ctr" fontAlgn="base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4472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46</TotalTime>
  <Words>368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Gill Sans MT</vt:lpstr>
      <vt:lpstr>Helvetica Neue</vt:lpstr>
      <vt:lpstr>Impact</vt:lpstr>
      <vt:lpstr>Badge</vt:lpstr>
      <vt:lpstr>Pdn The following are the goals scored during the 2015/2016 season for the Pittsburgh PENGUINS. Succinctly list 3 things you notice, find unusual, or think is unique about the data.</vt:lpstr>
      <vt:lpstr>Central Tendency</vt:lpstr>
      <vt:lpstr>objective</vt:lpstr>
      <vt:lpstr>Central tendency</vt:lpstr>
      <vt:lpstr>MEAN</vt:lpstr>
      <vt:lpstr>Median</vt:lpstr>
      <vt:lpstr>median</vt:lpstr>
      <vt:lpstr>mode</vt:lpstr>
      <vt:lpstr>RANGE</vt:lpstr>
      <vt:lpstr>objective</vt:lpstr>
      <vt:lpstr>quartiles</vt:lpstr>
      <vt:lpstr>quartiles</vt:lpstr>
      <vt:lpstr>Comparing measures of central tendency</vt:lpstr>
      <vt:lpstr>Comparing data with measures of central tendency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Tendency</dc:title>
  <dc:creator>Michael Kuniega</dc:creator>
  <cp:lastModifiedBy>Michael Kuniega</cp:lastModifiedBy>
  <cp:revision>6</cp:revision>
  <dcterms:created xsi:type="dcterms:W3CDTF">2016-04-17T02:24:15Z</dcterms:created>
  <dcterms:modified xsi:type="dcterms:W3CDTF">2017-11-10T16:49:36Z</dcterms:modified>
</cp:coreProperties>
</file>